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1"/>
  </p:notesMasterIdLst>
  <p:sldIdLst>
    <p:sldId id="263" r:id="rId5"/>
    <p:sldId id="265" r:id="rId6"/>
    <p:sldId id="264" r:id="rId7"/>
    <p:sldId id="356" r:id="rId8"/>
    <p:sldId id="279" r:id="rId9"/>
    <p:sldId id="287" r:id="rId10"/>
    <p:sldId id="280" r:id="rId11"/>
    <p:sldId id="290" r:id="rId12"/>
    <p:sldId id="311" r:id="rId13"/>
    <p:sldId id="324" r:id="rId14"/>
    <p:sldId id="359" r:id="rId15"/>
    <p:sldId id="299" r:id="rId16"/>
    <p:sldId id="357" r:id="rId17"/>
    <p:sldId id="358" r:id="rId18"/>
    <p:sldId id="354" r:id="rId19"/>
    <p:sldId id="296" r:id="rId20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7"/>
    <p:restoredTop sz="94608"/>
  </p:normalViewPr>
  <p:slideViewPr>
    <p:cSldViewPr snapToGrid="0" snapToObjects="1">
      <p:cViewPr varScale="1">
        <p:scale>
          <a:sx n="148" d="100"/>
          <a:sy n="148" d="100"/>
        </p:scale>
        <p:origin x="1448" y="192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02.11.19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7526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945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836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645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02.11.19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02.11.19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02.11.19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Schema Stitching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363">
        <p159:morph option="byObject"/>
      </p:transition>
    </mc:Choice>
    <mc:Fallback xmlns="">
      <p:transition spd="slow" advTm="6363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5005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Easy to use with minimal code in the gateway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Describe GraphQL with GraphQL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Merge multiple data source together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Adds complexity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61782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78323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4683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3758411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chillicream.com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37B3A8-57A7-B543-9553-E34A7CA89C0A}"/>
              </a:ext>
            </a:extLst>
          </p:cNvPr>
          <p:cNvSpPr/>
          <p:nvPr/>
        </p:nvSpPr>
        <p:spPr>
          <a:xfrm>
            <a:off x="3183501" y="1984916"/>
            <a:ext cx="51490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/ApexVox2019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Endpoint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Request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Federated Implementation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Principles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7795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Britannic Bold"/>
                <a:cs typeface="Calibri Light"/>
              </a:rPr>
              <a:t>How can we do microservices with that?</a:t>
            </a:r>
          </a:p>
        </p:txBody>
      </p:sp>
    </p:spTree>
    <p:extLst>
      <p:ext uri="{BB962C8B-B14F-4D97-AF65-F5344CB8AC3E}">
        <p14:creationId xmlns:p14="http://schemas.microsoft.com/office/powerpoint/2010/main" val="2851678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782">
        <p159:morph option="byObject"/>
      </p:transition>
    </mc:Choice>
    <mc:Fallback xmlns="">
      <p:transition spd="slow" advTm="70782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345" y="0"/>
            <a:ext cx="8383025" cy="6245225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310" y="1707765"/>
            <a:ext cx="4690983" cy="25901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5600" kern="1200">
                <a:solidFill>
                  <a:srgbClr val="FFFFFF"/>
                </a:solidFill>
                <a:latin typeface="Cooper Black"/>
              </a:rPr>
              <a:t>What is schema stitching?</a:t>
            </a:r>
          </a:p>
        </p:txBody>
      </p:sp>
    </p:spTree>
    <p:extLst>
      <p:ext uri="{BB962C8B-B14F-4D97-AF65-F5344CB8AC3E}">
        <p14:creationId xmlns:p14="http://schemas.microsoft.com/office/powerpoint/2010/main" val="170885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66">
        <p159:morph option="byObject"/>
      </p:transition>
    </mc:Choice>
    <mc:Fallback xmlns="">
      <p:transition spd="slow" advTm="22666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chemeClr val="accent2">
                    <a:lumMod val="50000"/>
                  </a:schemeClr>
                </a:solidFill>
                <a:latin typeface="Britannic Bold"/>
                <a:cs typeface="Arial"/>
              </a:rPr>
              <a:t>The capability to merge multiple GraphQL schemas into one schema.</a:t>
            </a:r>
          </a:p>
        </p:txBody>
      </p:sp>
    </p:spTree>
    <p:extLst>
      <p:ext uri="{BB962C8B-B14F-4D97-AF65-F5344CB8AC3E}">
        <p14:creationId xmlns:p14="http://schemas.microsoft.com/office/powerpoint/2010/main" val="1534157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407">
        <p159:morph option="byObject"/>
      </p:transition>
    </mc:Choice>
    <mc:Fallback xmlns="">
      <p:transition spd="slow" advTm="40407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01316F-673E-4EE7-ACC4-406821ED1D0A}"/>
              </a:ext>
            </a:extLst>
          </p:cNvPr>
          <p:cNvCxnSpPr>
            <a:cxnSpLocks/>
          </p:cNvCxnSpPr>
          <p:nvPr/>
        </p:nvCxnSpPr>
        <p:spPr>
          <a:xfrm>
            <a:off x="4526383" y="569230"/>
            <a:ext cx="44" cy="205878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1AC565D-74CE-40CB-B2FD-B5A46E19D610}"/>
              </a:ext>
            </a:extLst>
          </p:cNvPr>
          <p:cNvSpPr/>
          <p:nvPr/>
        </p:nvSpPr>
        <p:spPr>
          <a:xfrm>
            <a:off x="1222118" y="2988256"/>
            <a:ext cx="6641091" cy="3081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4E5062-CC22-4A80-9331-937A5C7C910A}"/>
              </a:ext>
            </a:extLst>
          </p:cNvPr>
          <p:cNvGrpSpPr/>
          <p:nvPr/>
        </p:nvGrpSpPr>
        <p:grpSpPr>
          <a:xfrm>
            <a:off x="3455937" y="2665730"/>
            <a:ext cx="2139380" cy="851814"/>
            <a:chOff x="3455937" y="2665730"/>
            <a:chExt cx="2139380" cy="85181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0A15A4-E5F8-4EF1-A38D-6360328A45AD}"/>
                </a:ext>
              </a:extLst>
            </p:cNvPr>
            <p:cNvSpPr/>
            <p:nvPr/>
          </p:nvSpPr>
          <p:spPr>
            <a:xfrm>
              <a:off x="4226716" y="2665730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A144A75F-9C2F-4201-BF34-DBB7BAEC2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2757067"/>
              <a:ext cx="406692" cy="40669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ED0998-9516-48B5-BDF5-EA22C6221DE7}"/>
                </a:ext>
              </a:extLst>
            </p:cNvPr>
            <p:cNvSpPr txBox="1"/>
            <p:nvPr/>
          </p:nvSpPr>
          <p:spPr>
            <a:xfrm>
              <a:off x="3455937" y="325593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Gateway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5F313-3ADA-4ADA-95E4-78D2A6AF7375}"/>
              </a:ext>
            </a:extLst>
          </p:cNvPr>
          <p:cNvCxnSpPr/>
          <p:nvPr/>
        </p:nvCxnSpPr>
        <p:spPr>
          <a:xfrm>
            <a:off x="4526378" y="3533563"/>
            <a:ext cx="5794" cy="33358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4548ED-5D99-498F-A93B-70D1731CBE7E}"/>
              </a:ext>
            </a:extLst>
          </p:cNvPr>
          <p:cNvCxnSpPr>
            <a:cxnSpLocks/>
          </p:cNvCxnSpPr>
          <p:nvPr/>
        </p:nvCxnSpPr>
        <p:spPr>
          <a:xfrm flipH="1">
            <a:off x="2789842" y="3533562"/>
            <a:ext cx="1621644" cy="73612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89A569-1377-40DC-B63F-C818A4EFA1C5}"/>
              </a:ext>
            </a:extLst>
          </p:cNvPr>
          <p:cNvCxnSpPr>
            <a:cxnSpLocks/>
          </p:cNvCxnSpPr>
          <p:nvPr/>
        </p:nvCxnSpPr>
        <p:spPr>
          <a:xfrm>
            <a:off x="4618288" y="3533573"/>
            <a:ext cx="1638983" cy="7073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8F2F5-F16C-4AFC-99AE-FEB1ADD5F372}"/>
              </a:ext>
            </a:extLst>
          </p:cNvPr>
          <p:cNvGrpSpPr/>
          <p:nvPr/>
        </p:nvGrpSpPr>
        <p:grpSpPr>
          <a:xfrm>
            <a:off x="3455937" y="3958316"/>
            <a:ext cx="2139381" cy="1983542"/>
            <a:chOff x="3455937" y="3958316"/>
            <a:chExt cx="2139381" cy="1983542"/>
          </a:xfrm>
        </p:grpSpPr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AF0970DA-F724-4609-87E8-1C1135BC406C}"/>
                </a:ext>
              </a:extLst>
            </p:cNvPr>
            <p:cNvSpPr/>
            <p:nvPr/>
          </p:nvSpPr>
          <p:spPr>
            <a:xfrm>
              <a:off x="4277676" y="5174215"/>
              <a:ext cx="487877" cy="424310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E273D8-D8B8-4D6A-BE37-CDE75601B1C6}"/>
                </a:ext>
              </a:extLst>
            </p:cNvPr>
            <p:cNvSpPr txBox="1"/>
            <p:nvPr/>
          </p:nvSpPr>
          <p:spPr>
            <a:xfrm>
              <a:off x="3455938" y="455426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GraphQL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0F21A3-95E9-48F6-B831-6DB123BC8BE4}"/>
                </a:ext>
              </a:extLst>
            </p:cNvPr>
            <p:cNvSpPr/>
            <p:nvPr/>
          </p:nvSpPr>
          <p:spPr>
            <a:xfrm>
              <a:off x="4220972" y="3958316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4EFBB150-1DFD-430A-A342-88C986C2D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4055396"/>
              <a:ext cx="406692" cy="406693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2567D4F-88A0-45C3-AE67-B298806BEE34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7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A28AA9-D344-4ECB-A301-FB0FF66A6CE0}"/>
                </a:ext>
              </a:extLst>
            </p:cNvPr>
            <p:cNvSpPr txBox="1"/>
            <p:nvPr/>
          </p:nvSpPr>
          <p:spPr>
            <a:xfrm>
              <a:off x="3455937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Mongo DB</a:t>
              </a:r>
            </a:p>
          </p:txBody>
        </p:sp>
      </p:grpSp>
      <p:sp>
        <p:nvSpPr>
          <p:cNvPr id="8" name="Cylinder 7">
            <a:extLst>
              <a:ext uri="{FF2B5EF4-FFF2-40B4-BE49-F238E27FC236}">
                <a16:creationId xmlns:a16="http://schemas.microsoft.com/office/drawing/2014/main" id="{557F2908-D9C3-4D60-BFF0-B7CC1DB35D41}"/>
              </a:ext>
            </a:extLst>
          </p:cNvPr>
          <p:cNvSpPr/>
          <p:nvPr/>
        </p:nvSpPr>
        <p:spPr>
          <a:xfrm>
            <a:off x="2123368" y="5174214"/>
            <a:ext cx="487877" cy="424310"/>
          </a:xfrm>
          <a:prstGeom prst="ca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6D8C00-86A3-4CD3-AA11-3AEC857EA39E}"/>
              </a:ext>
            </a:extLst>
          </p:cNvPr>
          <p:cNvCxnSpPr>
            <a:cxnSpLocks/>
          </p:cNvCxnSpPr>
          <p:nvPr/>
        </p:nvCxnSpPr>
        <p:spPr>
          <a:xfrm>
            <a:off x="2372070" y="4831892"/>
            <a:ext cx="44" cy="26457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24B5EF-8663-4AE3-A935-6488DF87F0D4}"/>
              </a:ext>
            </a:extLst>
          </p:cNvPr>
          <p:cNvSpPr txBox="1"/>
          <p:nvPr/>
        </p:nvSpPr>
        <p:spPr>
          <a:xfrm>
            <a:off x="1301629" y="5680247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Raven DB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16F36D-C368-4747-9C61-C171367C3F59}"/>
              </a:ext>
            </a:extLst>
          </p:cNvPr>
          <p:cNvGrpSpPr/>
          <p:nvPr/>
        </p:nvGrpSpPr>
        <p:grpSpPr>
          <a:xfrm>
            <a:off x="5604502" y="3958316"/>
            <a:ext cx="2168102" cy="1983542"/>
            <a:chOff x="5604502" y="3958316"/>
            <a:chExt cx="2168102" cy="19835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9E75B8-B1B1-40E0-903A-8B87BAF6D70D}"/>
                </a:ext>
              </a:extLst>
            </p:cNvPr>
            <p:cNvSpPr txBox="1"/>
            <p:nvPr/>
          </p:nvSpPr>
          <p:spPr>
            <a:xfrm>
              <a:off x="5604502" y="4554265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 dirty="0">
                  <a:solidFill>
                    <a:srgbClr val="3F3F3F"/>
                  </a:solidFill>
                  <a:latin typeface="Aharoni"/>
                  <a:cs typeface="Aharoni"/>
                </a:rPr>
                <a:t>Arbitrary REST Endpoint</a:t>
              </a:r>
              <a:endParaRPr lang="en-US" sz="1100" dirty="0">
                <a:solidFill>
                  <a:srgbClr val="3F3F3F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2CCA26-FD1F-4F8C-9D9F-A1D6FD3416F7}"/>
                </a:ext>
              </a:extLst>
            </p:cNvPr>
            <p:cNvSpPr/>
            <p:nvPr/>
          </p:nvSpPr>
          <p:spPr>
            <a:xfrm>
              <a:off x="6375280" y="3958316"/>
              <a:ext cx="597140" cy="59714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41A752-716E-437F-9720-BF9B7BE744BB}"/>
                </a:ext>
              </a:extLst>
            </p:cNvPr>
            <p:cNvSpPr txBox="1"/>
            <p:nvPr/>
          </p:nvSpPr>
          <p:spPr>
            <a:xfrm>
              <a:off x="6207708" y="4117659"/>
              <a:ext cx="931740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200">
                  <a:solidFill>
                    <a:srgbClr val="7F6000"/>
                  </a:solidFill>
                  <a:latin typeface="Consolas"/>
                </a:rPr>
                <a:t>{REST}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C8BD31D-43D7-4686-BB6C-B1423353276C}"/>
                </a:ext>
              </a:extLst>
            </p:cNvPr>
            <p:cNvCxnSpPr>
              <a:cxnSpLocks/>
            </p:cNvCxnSpPr>
            <p:nvPr/>
          </p:nvCxnSpPr>
          <p:spPr>
            <a:xfrm>
              <a:off x="6697919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53F899BF-1786-4421-AB16-556317EBF597}"/>
                </a:ext>
              </a:extLst>
            </p:cNvPr>
            <p:cNvSpPr/>
            <p:nvPr/>
          </p:nvSpPr>
          <p:spPr>
            <a:xfrm>
              <a:off x="6454962" y="5174214"/>
              <a:ext cx="487877" cy="424310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0E61C5-D609-4FD1-B238-588B5D79A55F}"/>
                </a:ext>
              </a:extLst>
            </p:cNvPr>
            <p:cNvSpPr txBox="1"/>
            <p:nvPr/>
          </p:nvSpPr>
          <p:spPr>
            <a:xfrm>
              <a:off x="5633224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SQL Server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1EF5B1C-E0B6-4D02-8E16-D88C60A7B676}"/>
              </a:ext>
            </a:extLst>
          </p:cNvPr>
          <p:cNvSpPr/>
          <p:nvPr/>
        </p:nvSpPr>
        <p:spPr>
          <a:xfrm>
            <a:off x="3041175" y="683414"/>
            <a:ext cx="2989416" cy="175877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18853B-151D-4858-AADC-BCDD811FD024}"/>
              </a:ext>
            </a:extLst>
          </p:cNvPr>
          <p:cNvSpPr txBox="1"/>
          <p:nvPr/>
        </p:nvSpPr>
        <p:spPr>
          <a:xfrm>
            <a:off x="3805627" y="681510"/>
            <a:ext cx="145505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messages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</a:t>
            </a:r>
            <a:r>
              <a:rPr lang="en-US" sz="600">
                <a:solidFill>
                  <a:srgbClr val="000000"/>
                </a:solidFill>
                <a:latin typeface="Consolas"/>
              </a:rPr>
              <a:t>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Hot Chocolate GraphQL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text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cs typeface="Calibri" panose="020F0502020204030204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Apollo Server</a:t>
            </a: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createdBy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name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Abritray REST Endpoint</a:t>
            </a:r>
            <a:endParaRPr lang="en-US" sz="600">
              <a:solidFill>
                <a:schemeClr val="accent6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views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likes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replies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pic>
        <p:nvPicPr>
          <p:cNvPr id="43" name="Graphic 43" descr="Bee">
            <a:extLst>
              <a:ext uri="{FF2B5EF4-FFF2-40B4-BE49-F238E27FC236}">
                <a16:creationId xmlns:a16="http://schemas.microsoft.com/office/drawing/2014/main" id="{BACCE88A-4DF5-4314-8B50-4A9DAD839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3180000">
            <a:off x="4316255" y="140262"/>
            <a:ext cx="431344" cy="43134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92432094-D605-4600-B64D-DD1BAE3E5B02}"/>
              </a:ext>
            </a:extLst>
          </p:cNvPr>
          <p:cNvSpPr txBox="1"/>
          <p:nvPr/>
        </p:nvSpPr>
        <p:spPr>
          <a:xfrm rot="20100000">
            <a:off x="3082525" y="3761478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createdBy</a:t>
            </a:r>
            <a:endParaRPr lang="en-US">
              <a:cs typeface="Calibri" panose="020F050202020403020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CDC39D-FCFD-4D54-BE20-4DD0B78212BD}"/>
              </a:ext>
            </a:extLst>
          </p:cNvPr>
          <p:cNvSpPr txBox="1"/>
          <p:nvPr/>
        </p:nvSpPr>
        <p:spPr>
          <a:xfrm rot="1380000">
            <a:off x="4886725" y="3735905"/>
            <a:ext cx="1150266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views, likes, replies</a:t>
            </a:r>
            <a:endParaRPr lang="en-US">
              <a:cs typeface="Calibri" panose="020F050202020403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002E80-1B58-4604-975F-DB5A60706810}"/>
              </a:ext>
            </a:extLst>
          </p:cNvPr>
          <p:cNvSpPr txBox="1"/>
          <p:nvPr/>
        </p:nvSpPr>
        <p:spPr>
          <a:xfrm rot="16260000">
            <a:off x="4013186" y="3560409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text</a:t>
            </a:r>
            <a:endParaRPr lang="en-US">
              <a:cs typeface="Calibri" panose="020F050202020403020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A867CA-40A3-4B35-B328-CDFE692ED986}"/>
              </a:ext>
            </a:extLst>
          </p:cNvPr>
          <p:cNvSpPr txBox="1"/>
          <p:nvPr/>
        </p:nvSpPr>
        <p:spPr>
          <a:xfrm>
            <a:off x="4467026" y="498437"/>
            <a:ext cx="1029502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  <a:cs typeface="Calibri" panose="020F0502020204030204"/>
              </a:rPr>
              <a:t>One GraphQL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3EB62-026A-474B-A87B-6F5BBEDE00B2}"/>
              </a:ext>
            </a:extLst>
          </p:cNvPr>
          <p:cNvSpPr txBox="1"/>
          <p:nvPr/>
        </p:nvSpPr>
        <p:spPr>
          <a:xfrm>
            <a:off x="1301631" y="4554265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Apollo </a:t>
            </a:r>
            <a:r>
              <a:rPr lang="en-US" sz="1100" err="1">
                <a:solidFill>
                  <a:srgbClr val="3F3F3F"/>
                </a:solidFill>
                <a:latin typeface="Aharoni"/>
                <a:cs typeface="Aharoni"/>
              </a:rPr>
              <a:t>GraphQL</a:t>
            </a:r>
            <a:endParaRPr lang="en-US" sz="1100">
              <a:solidFill>
                <a:srgbClr val="3F3F3F"/>
              </a:solidFill>
              <a:latin typeface="Aharoni"/>
              <a:cs typeface="Aharon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7BA62E-5F59-4477-B16A-5837886FFAF7}"/>
              </a:ext>
            </a:extLst>
          </p:cNvPr>
          <p:cNvSpPr/>
          <p:nvPr/>
        </p:nvSpPr>
        <p:spPr>
          <a:xfrm>
            <a:off x="2072409" y="3958315"/>
            <a:ext cx="597140" cy="59714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58A0B9DC-990C-4925-9CBD-EBAF7A22D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292" y="4049651"/>
            <a:ext cx="406692" cy="40669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20ED98-F230-45B7-9638-A953B4C1505D}"/>
              </a:ext>
            </a:extLst>
          </p:cNvPr>
          <p:cNvSpPr/>
          <p:nvPr/>
        </p:nvSpPr>
        <p:spPr>
          <a:xfrm>
            <a:off x="1480654" y="3779520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D87F84A-0A13-4225-BBE4-493458DE4276}"/>
              </a:ext>
            </a:extLst>
          </p:cNvPr>
          <p:cNvSpPr/>
          <p:nvPr/>
        </p:nvSpPr>
        <p:spPr>
          <a:xfrm>
            <a:off x="3624950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E9D482D-846D-420B-844D-4F2D45F9A5EB}"/>
              </a:ext>
            </a:extLst>
          </p:cNvPr>
          <p:cNvSpPr/>
          <p:nvPr/>
        </p:nvSpPr>
        <p:spPr>
          <a:xfrm>
            <a:off x="5802119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3094E3B-14CD-49A0-BEE3-EF88E07F3D07}"/>
              </a:ext>
            </a:extLst>
          </p:cNvPr>
          <p:cNvSpPr/>
          <p:nvPr/>
        </p:nvSpPr>
        <p:spPr>
          <a:xfrm>
            <a:off x="3634961" y="2527006"/>
            <a:ext cx="1780650" cy="1047452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EFCA36-799C-4E41-AAF8-AC6E03C7CBE6}"/>
              </a:ext>
            </a:extLst>
          </p:cNvPr>
          <p:cNvSpPr/>
          <p:nvPr/>
        </p:nvSpPr>
        <p:spPr>
          <a:xfrm>
            <a:off x="3046284" y="680231"/>
            <a:ext cx="2988290" cy="176053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57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570">
        <p159:morph option="byObject"/>
      </p:transition>
    </mc:Choice>
    <mc:Fallback xmlns="">
      <p:transition spd="slow" advTm="142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2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8becea69-6822-4d23-a69f-64ce5537e75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316</Words>
  <Application>Microsoft Macintosh PowerPoint</Application>
  <PresentationFormat>Custom</PresentationFormat>
  <Paragraphs>79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Aharoni</vt:lpstr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Who are we?</vt:lpstr>
      <vt:lpstr>Who is this for?</vt:lpstr>
      <vt:lpstr>Principles</vt:lpstr>
      <vt:lpstr>How can we do microservices with that?</vt:lpstr>
      <vt:lpstr>PowerPoint Presentation</vt:lpstr>
      <vt:lpstr>What is schema stitching?</vt:lpstr>
      <vt:lpstr>The capability to merge multiple GraphQL schemas into one schema.</vt:lpstr>
      <vt:lpstr>PowerPoint Presentation</vt:lpstr>
      <vt:lpstr>Demo</vt:lpstr>
      <vt:lpstr>Conclusion</vt:lpstr>
      <vt:lpstr>PowerPoint Presentation</vt:lpstr>
      <vt:lpstr>Speed:</vt:lpstr>
      <vt:lpstr>Memory: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25</cp:revision>
  <dcterms:created xsi:type="dcterms:W3CDTF">2019-10-09T09:22:13Z</dcterms:created>
  <dcterms:modified xsi:type="dcterms:W3CDTF">2019-11-02T09:49:38Z</dcterms:modified>
</cp:coreProperties>
</file>